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28"/>
  </p:notesMasterIdLst>
  <p:sldIdLst>
    <p:sldId id="256" r:id="rId3"/>
    <p:sldId id="292" r:id="rId4"/>
    <p:sldId id="293" r:id="rId5"/>
    <p:sldId id="294" r:id="rId6"/>
    <p:sldId id="270" r:id="rId7"/>
    <p:sldId id="272" r:id="rId8"/>
    <p:sldId id="273" r:id="rId9"/>
    <p:sldId id="274" r:id="rId10"/>
    <p:sldId id="275" r:id="rId11"/>
    <p:sldId id="276" r:id="rId12"/>
    <p:sldId id="277" r:id="rId13"/>
    <p:sldId id="278" r:id="rId14"/>
    <p:sldId id="280" r:id="rId15"/>
    <p:sldId id="281" r:id="rId16"/>
    <p:sldId id="282" r:id="rId17"/>
    <p:sldId id="283" r:id="rId18"/>
    <p:sldId id="284" r:id="rId19"/>
    <p:sldId id="285" r:id="rId20"/>
    <p:sldId id="286" r:id="rId21"/>
    <p:sldId id="291" r:id="rId22"/>
    <p:sldId id="287" r:id="rId23"/>
    <p:sldId id="288" r:id="rId24"/>
    <p:sldId id="289" r:id="rId25"/>
    <p:sldId id="290" r:id="rId26"/>
    <p:sldId id="27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33" d="100"/>
          <a:sy n="133" d="100"/>
        </p:scale>
        <p:origin x="-10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4/4/17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we</a:t>
            </a:r>
            <a:r>
              <a:rPr lang="en-US" baseline="0" dirty="0" smtClean="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emf"/><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smtClean="0"/>
              <a:t>Click to edit Master title style</a:t>
            </a:r>
            <a:endParaRPr lang="en-US"/>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smtClean="0"/>
              <a:t>Click to edit Master subtitle style</a:t>
            </a:r>
            <a:endParaRPr lang="en-US"/>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smtClean="0">
                <a:solidFill>
                  <a:srgbClr val="D90000"/>
                </a:solidFill>
                <a:latin typeface="Georgia"/>
                <a:cs typeface="Georgia"/>
              </a:rPr>
              <a:t>artificial</a:t>
            </a:r>
          </a:p>
          <a:p>
            <a:r>
              <a:rPr lang="en-US" sz="900" b="1" noProof="0" dirty="0" smtClean="0">
                <a:solidFill>
                  <a:srgbClr val="D90000"/>
                </a:solidFill>
                <a:latin typeface="Georgia"/>
                <a:cs typeface="Georgia"/>
              </a:rPr>
              <a:t>intelligence</a:t>
            </a:r>
            <a:endParaRPr lang="en-US" sz="900" b="1" noProof="0" dirty="0">
              <a:solidFill>
                <a:srgbClr val="D90000"/>
              </a:solidFill>
              <a:latin typeface="Georgia"/>
              <a:cs typeface="Georgia"/>
            </a:endParaRP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smtClean="0">
                <a:solidFill>
                  <a:srgbClr val="D90000"/>
                </a:solidFill>
                <a:latin typeface="Georgia"/>
                <a:cs typeface="Georgia"/>
              </a:rPr>
              <a:t>cognitive</a:t>
            </a:r>
          </a:p>
          <a:p>
            <a:r>
              <a:rPr lang="en-US" sz="900" b="1" noProof="0" dirty="0" smtClean="0">
                <a:solidFill>
                  <a:srgbClr val="D90000"/>
                </a:solidFill>
                <a:latin typeface="Georgia"/>
                <a:cs typeface="Georgia"/>
              </a:rPr>
              <a:t>modeling</a:t>
            </a:r>
            <a:endParaRPr lang="en-US" sz="900" b="1" noProof="0" dirty="0">
              <a:solidFill>
                <a:srgbClr val="D90000"/>
              </a:solidFill>
              <a:latin typeface="Georgia"/>
              <a:cs typeface="Georgia"/>
            </a:endParaRP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681475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0368595"/>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p>
        </p:txBody>
      </p:sp>
    </p:spTree>
    <p:extLst>
      <p:ext uri="{BB962C8B-B14F-4D97-AF65-F5344CB8AC3E}">
        <p14:creationId xmlns:p14="http://schemas.microsoft.com/office/powerpoint/2010/main" val="2299858035"/>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smtClean="0"/>
              <a:t>Click to edit Master title style</a:t>
            </a:r>
            <a:endParaRPr lang="en-US"/>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smtClean="0"/>
              <a:t>Click to edit Master subtitle style</a:t>
            </a:r>
            <a:endParaRPr lang="en-US"/>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967364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6800254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458656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7134214"/>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1559617"/>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4342595"/>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4102709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8372311"/>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5701874"/>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334930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p:spPr>
        <p:txBody>
          <a:bodyPr/>
          <a:lstStyle/>
          <a:p>
            <a:pPr lvl="0"/>
            <a:r>
              <a:rPr lang="en-US" noProof="0" smtClean="0"/>
              <a:t>Click icon to add table</a:t>
            </a:r>
          </a:p>
        </p:txBody>
      </p:sp>
    </p:spTree>
    <p:extLst>
      <p:ext uri="{BB962C8B-B14F-4D97-AF65-F5344CB8AC3E}">
        <p14:creationId xmlns:p14="http://schemas.microsoft.com/office/powerpoint/2010/main" val="2859428733"/>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67965089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1129396"/>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30608967"/>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3037714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57302762"/>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1580137"/>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emf"/><Relationship Id="rId16"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slideLayout" Target="../slideLayouts/slideLayout26.xml"/><Relationship Id="rId14" Type="http://schemas.openxmlformats.org/officeDocument/2006/relationships/theme" Target="../theme/theme2.xml"/><Relationship Id="rId15" Type="http://schemas.openxmlformats.org/officeDocument/2006/relationships/image" Target="../media/image2.jpeg"/><Relationship Id="rId16" Type="http://schemas.openxmlformats.org/officeDocument/2006/relationships/image" Target="../media/image1.emf"/><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smtClean="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xmlns:p14="http://schemas.microsoft.com/office/powerpoint/2010/mai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smtClean="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xmlns:p14="http://schemas.microsoft.com/office/powerpoint/2010/mai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PRIMs tutorial</a:t>
            </a:r>
            <a:br>
              <a:rPr lang="en-US" dirty="0" smtClean="0"/>
            </a:br>
            <a:r>
              <a:rPr lang="en-US" dirty="0" smtClean="0"/>
              <a:t>Unit </a:t>
            </a:r>
            <a:r>
              <a:rPr lang="en-US" dirty="0" smtClean="0"/>
              <a:t>1 (second lecture)</a:t>
            </a:r>
            <a:endParaRPr lang="en-US" dirty="0"/>
          </a:p>
        </p:txBody>
      </p:sp>
      <p:sp>
        <p:nvSpPr>
          <p:cNvPr id="3" name="Subtitle 2"/>
          <p:cNvSpPr>
            <a:spLocks noGrp="1"/>
          </p:cNvSpPr>
          <p:nvPr>
            <p:ph type="subTitle" idx="1"/>
          </p:nvPr>
        </p:nvSpPr>
        <p:spPr/>
        <p:txBody>
          <a:bodyPr/>
          <a:lstStyle/>
          <a:p>
            <a:r>
              <a:rPr lang="en-US" dirty="0" smtClean="0"/>
              <a:t>Niels Taatgen</a:t>
            </a:r>
            <a:endParaRPr lang="en-US" dirty="0"/>
          </a:p>
        </p:txBody>
      </p:sp>
    </p:spTree>
    <p:extLst>
      <p:ext uri="{BB962C8B-B14F-4D97-AF65-F5344CB8AC3E}">
        <p14:creationId xmlns:p14="http://schemas.microsoft.com/office/powerpoint/2010/main" val="119698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smtClean="0"/>
              <a:t>Long term goal:</a:t>
            </a:r>
            <a:br>
              <a:rPr lang="en-US" dirty="0" smtClean="0"/>
            </a:br>
            <a:r>
              <a:rPr lang="en-US" dirty="0" smtClean="0"/>
              <a:t>Expand PRIMs into a theory of life-long learning</a:t>
            </a:r>
            <a:endParaRPr lang="en-US" dirty="0"/>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strategies that can be trained</a:t>
            </a:r>
            <a:endParaRPr lang="en-US" dirty="0"/>
          </a:p>
        </p:txBody>
      </p:sp>
      <p:sp>
        <p:nvSpPr>
          <p:cNvPr id="3" name="Content Placeholder 2"/>
          <p:cNvSpPr>
            <a:spLocks noGrp="1"/>
          </p:cNvSpPr>
          <p:nvPr>
            <p:ph idx="1"/>
          </p:nvPr>
        </p:nvSpPr>
        <p:spPr/>
        <p:txBody>
          <a:bodyPr/>
          <a:lstStyle/>
          <a:p>
            <a:r>
              <a:rPr lang="en-US" dirty="0" smtClean="0"/>
              <a:t>How to handle task hierarchies and multitasking?</a:t>
            </a:r>
          </a:p>
          <a:p>
            <a:r>
              <a:rPr lang="en-US" dirty="0" smtClean="0"/>
              <a:t>How to control working memory</a:t>
            </a:r>
          </a:p>
          <a:p>
            <a:pPr lvl="1"/>
            <a:r>
              <a:rPr lang="en-US" dirty="0" smtClean="0"/>
              <a:t>Rehearsal is a learned strategy, not a brain mechanism</a:t>
            </a:r>
          </a:p>
          <a:p>
            <a:r>
              <a:rPr lang="en-US" dirty="0" smtClean="0"/>
              <a:t>Make decisions while anticipating future consequences of that decision</a:t>
            </a:r>
            <a:endParaRPr lang="en-US" dirty="0"/>
          </a:p>
        </p:txBody>
      </p:sp>
    </p:spTree>
    <p:extLst>
      <p:ext uri="{BB962C8B-B14F-4D97-AF65-F5344CB8AC3E}">
        <p14:creationId xmlns:p14="http://schemas.microsoft.com/office/powerpoint/2010/main" val="41548490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Accomplishments of PRIMs</a:t>
            </a:r>
            <a:endParaRPr lang="en-US" dirty="0"/>
          </a:p>
        </p:txBody>
      </p:sp>
      <p:sp>
        <p:nvSpPr>
          <p:cNvPr id="3" name="Content Placeholder 2"/>
          <p:cNvSpPr>
            <a:spLocks noGrp="1"/>
          </p:cNvSpPr>
          <p:nvPr>
            <p:ph idx="1"/>
          </p:nvPr>
        </p:nvSpPr>
        <p:spPr/>
        <p:txBody>
          <a:bodyPr/>
          <a:lstStyle/>
          <a:p>
            <a:r>
              <a:rPr lang="en-US" dirty="0" smtClean="0"/>
              <a:t>Transfer between text editors</a:t>
            </a:r>
          </a:p>
          <a:p>
            <a:r>
              <a:rPr lang="en-US" dirty="0" smtClean="0"/>
              <a:t>Explanation for several brain training experiments (proactive control)</a:t>
            </a:r>
          </a:p>
          <a:p>
            <a:r>
              <a:rPr lang="en-US" dirty="0" smtClean="0"/>
              <a:t>Explanation of why the attentional blink can be trained away</a:t>
            </a:r>
          </a:p>
          <a:p>
            <a:r>
              <a:rPr lang="en-US" dirty="0" smtClean="0"/>
              <a:t>Models of distraction </a:t>
            </a:r>
          </a:p>
          <a:p>
            <a:r>
              <a:rPr lang="en-US" dirty="0" smtClean="0"/>
              <a:t>Models of cognitive development</a:t>
            </a:r>
            <a:endParaRPr lang="en-US" dirty="0"/>
          </a:p>
        </p:txBody>
      </p:sp>
    </p:spTree>
    <p:extLst>
      <p:ext uri="{BB962C8B-B14F-4D97-AF65-F5344CB8AC3E}">
        <p14:creationId xmlns:p14="http://schemas.microsoft.com/office/powerpoint/2010/main" val="2544640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a:t>
            </a:r>
            <a:r>
              <a:rPr lang="en-US" dirty="0" smtClean="0"/>
              <a:t>editors </a:t>
            </a:r>
            <a:r>
              <a:rPr lang="en-US" dirty="0" err="1" smtClean="0"/>
              <a:t>Singley</a:t>
            </a:r>
            <a:r>
              <a:rPr lang="en-US" dirty="0" smtClean="0"/>
              <a:t> &amp; Anderson 1985</a:t>
            </a:r>
            <a:endParaRPr lang="en-US" dirty="0"/>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Their findings</a:t>
            </a:r>
            <a:endParaRPr lang="en-US" dirty="0"/>
          </a:p>
        </p:txBody>
      </p:sp>
      <p:sp>
        <p:nvSpPr>
          <p:cNvPr id="3" name="Content Placeholder 2"/>
          <p:cNvSpPr>
            <a:spLocks noGrp="1"/>
          </p:cNvSpPr>
          <p:nvPr>
            <p:ph idx="1"/>
          </p:nvPr>
        </p:nvSpPr>
        <p:spPr/>
        <p:txBody>
          <a:bodyPr/>
          <a:lstStyle/>
          <a:p>
            <a:r>
              <a:rPr lang="en-US" dirty="0" smtClean="0"/>
              <a:t>Huge transfer between two line editors (ED and EDT)</a:t>
            </a:r>
          </a:p>
          <a:p>
            <a:r>
              <a:rPr lang="en-US" dirty="0" smtClean="0"/>
              <a:t>Smaller, but still decent transfer from line editors to </a:t>
            </a:r>
            <a:r>
              <a:rPr lang="en-US" dirty="0" err="1" smtClean="0"/>
              <a:t>Emacs</a:t>
            </a:r>
            <a:endParaRPr lang="en-US" dirty="0" smtClean="0"/>
          </a:p>
          <a:p>
            <a:r>
              <a:rPr lang="en-US" dirty="0" smtClean="0"/>
              <a:t>Their model: identical productions</a:t>
            </a:r>
          </a:p>
        </p:txBody>
      </p:sp>
    </p:spTree>
    <p:extLst>
      <p:ext uri="{BB962C8B-B14F-4D97-AF65-F5344CB8AC3E}">
        <p14:creationId xmlns:p14="http://schemas.microsoft.com/office/powerpoint/2010/main" val="433049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a:t>
            </a:r>
            <a:endParaRPr lang="en-US" dirty="0"/>
          </a:p>
        </p:txBody>
      </p:sp>
      <p:sp>
        <p:nvSpPr>
          <p:cNvPr id="3" name="Content Placeholder 2"/>
          <p:cNvSpPr>
            <a:spLocks noGrp="1"/>
          </p:cNvSpPr>
          <p:nvPr>
            <p:ph idx="1"/>
          </p:nvPr>
        </p:nvSpPr>
        <p:spPr/>
        <p:txBody>
          <a:bodyPr/>
          <a:lstStyle/>
          <a:p>
            <a:r>
              <a:rPr lang="en-US" dirty="0" smtClean="0"/>
              <a:t>6 day experiment</a:t>
            </a:r>
          </a:p>
          <a:p>
            <a:r>
              <a:rPr lang="en-US" dirty="0" smtClean="0"/>
              <a:t>5 conditions, which differed with respect to the editors used</a:t>
            </a:r>
          </a:p>
          <a:p>
            <a:pPr lvl="1">
              <a:buFont typeface="+mj-lt"/>
              <a:buAutoNum type="arabicPeriod"/>
            </a:pPr>
            <a:r>
              <a:rPr lang="en-US" dirty="0" smtClean="0"/>
              <a:t>ED – ED – EMACS</a:t>
            </a:r>
          </a:p>
          <a:p>
            <a:pPr lvl="1">
              <a:buFont typeface="+mj-lt"/>
              <a:buAutoNum type="arabicPeriod"/>
            </a:pPr>
            <a:r>
              <a:rPr lang="en-US" dirty="0" smtClean="0"/>
              <a:t>EDT – EDT – EMACS</a:t>
            </a:r>
          </a:p>
          <a:p>
            <a:pPr lvl="1">
              <a:buFont typeface="+mj-lt"/>
              <a:buAutoNum type="arabicPeriod"/>
            </a:pPr>
            <a:r>
              <a:rPr lang="en-US" dirty="0" smtClean="0"/>
              <a:t>ED – EDT – EMACS</a:t>
            </a:r>
          </a:p>
          <a:p>
            <a:pPr lvl="1">
              <a:buFont typeface="+mj-lt"/>
              <a:buAutoNum type="arabicPeriod"/>
            </a:pPr>
            <a:r>
              <a:rPr lang="en-US" dirty="0" smtClean="0"/>
              <a:t>EDT – ED – EMACS</a:t>
            </a:r>
          </a:p>
          <a:p>
            <a:pPr lvl="1">
              <a:buFont typeface="+mj-lt"/>
              <a:buAutoNum type="arabicPeriod"/>
            </a:pPr>
            <a:r>
              <a:rPr lang="en-US" dirty="0" smtClean="0"/>
              <a:t>EMACS – EMACS - EMACS</a:t>
            </a:r>
            <a:endParaRPr lang="en-US" dirty="0"/>
          </a:p>
        </p:txBody>
      </p:sp>
    </p:spTree>
    <p:extLst>
      <p:ext uri="{BB962C8B-B14F-4D97-AF65-F5344CB8AC3E}">
        <p14:creationId xmlns:p14="http://schemas.microsoft.com/office/powerpoint/2010/main" val="24749721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smtClean="0"/>
              <a:t>Data from that experiment</a:t>
            </a:r>
            <a:endParaRPr lang="en-US" dirty="0"/>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of this task</a:t>
            </a:r>
            <a:endParaRPr lang="en-US" dirty="0"/>
          </a:p>
        </p:txBody>
      </p:sp>
      <p:sp>
        <p:nvSpPr>
          <p:cNvPr id="3" name="Content Placeholder 2"/>
          <p:cNvSpPr>
            <a:spLocks noGrp="1"/>
          </p:cNvSpPr>
          <p:nvPr>
            <p:ph idx="1"/>
          </p:nvPr>
        </p:nvSpPr>
        <p:spPr/>
        <p:txBody>
          <a:bodyPr/>
          <a:lstStyle/>
          <a:p>
            <a:r>
              <a:rPr lang="en-US" dirty="0" smtClean="0"/>
              <a:t>Borrows from </a:t>
            </a:r>
            <a:r>
              <a:rPr lang="en-US" dirty="0" err="1" smtClean="0"/>
              <a:t>Singley</a:t>
            </a:r>
            <a:r>
              <a:rPr lang="en-US" dirty="0" smtClean="0"/>
              <a:t> &amp; Anderson 1985, who borrowed from Card, Moran &amp; Newell 1983</a:t>
            </a:r>
          </a:p>
          <a:p>
            <a:r>
              <a:rPr lang="en-US" dirty="0" smtClean="0"/>
              <a:t>Basic structure</a:t>
            </a:r>
            <a:endParaRPr lang="en-US" dirty="0"/>
          </a:p>
          <a:p>
            <a:pPr lvl="1"/>
            <a:r>
              <a:rPr lang="en-US" dirty="0" smtClean="0"/>
              <a:t>Go to the relevant line for the next edit</a:t>
            </a:r>
          </a:p>
          <a:p>
            <a:pPr lvl="1"/>
            <a:r>
              <a:rPr lang="en-US" dirty="0" smtClean="0"/>
              <a:t>Do the edit in that line</a:t>
            </a:r>
          </a:p>
        </p:txBody>
      </p:sp>
    </p:spTree>
    <p:extLst>
      <p:ext uri="{BB962C8B-B14F-4D97-AF65-F5344CB8AC3E}">
        <p14:creationId xmlns:p14="http://schemas.microsoft.com/office/powerpoint/2010/main" val="13578266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model</a:t>
            </a:r>
            <a:endParaRPr lang="en-US" dirty="0"/>
          </a:p>
        </p:txBody>
      </p:sp>
      <p:sp>
        <p:nvSpPr>
          <p:cNvPr id="3" name="Content Placeholder 2"/>
          <p:cNvSpPr>
            <a:spLocks noGrp="1"/>
          </p:cNvSpPr>
          <p:nvPr>
            <p:ph idx="1"/>
          </p:nvPr>
        </p:nvSpPr>
        <p:spPr/>
        <p:txBody>
          <a:bodyPr/>
          <a:lstStyle/>
          <a:p>
            <a:r>
              <a:rPr lang="en-US" dirty="0" smtClean="0"/>
              <a:t>Each editor has its own operators in declarative memory</a:t>
            </a:r>
          </a:p>
          <a:p>
            <a:r>
              <a:rPr lang="en-US" dirty="0" smtClean="0"/>
              <a:t>However, there is overlap in the task-general (“gray”) chunks</a:t>
            </a:r>
            <a:endParaRPr lang="en-US" dirty="0"/>
          </a:p>
        </p:txBody>
      </p:sp>
    </p:spTree>
    <p:extLst>
      <p:ext uri="{BB962C8B-B14F-4D97-AF65-F5344CB8AC3E}">
        <p14:creationId xmlns:p14="http://schemas.microsoft.com/office/powerpoint/2010/main" val="2593516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 between the three models</a:t>
            </a:r>
            <a:endParaRPr lang="en-US" dirty="0"/>
          </a:p>
        </p:txBody>
      </p:sp>
      <p:sp>
        <p:nvSpPr>
          <p:cNvPr id="3" name="Content Placeholder 2"/>
          <p:cNvSpPr>
            <a:spLocks noGrp="1"/>
          </p:cNvSpPr>
          <p:nvPr>
            <p:ph idx="1"/>
          </p:nvPr>
        </p:nvSpPr>
        <p:spPr/>
        <p:txBody>
          <a:bodyPr>
            <a:normAutofit lnSpcReduction="10000"/>
          </a:bodyPr>
          <a:lstStyle/>
          <a:p>
            <a:r>
              <a:rPr lang="en-US" dirty="0" smtClean="0"/>
              <a:t>Ed and </a:t>
            </a:r>
            <a:r>
              <a:rPr lang="en-US" dirty="0" err="1" smtClean="0"/>
              <a:t>Edt</a:t>
            </a:r>
            <a:r>
              <a:rPr lang="en-US" dirty="0" smtClean="0"/>
              <a:t> are very similar, except for the strategy to move multiple lines and the particular keys that are used</a:t>
            </a:r>
          </a:p>
          <a:p>
            <a:r>
              <a:rPr lang="en-US" dirty="0" err="1" smtClean="0"/>
              <a:t>Emacs</a:t>
            </a:r>
            <a:r>
              <a:rPr lang="en-US" dirty="0" smtClean="0"/>
              <a:t> has the same global strategy, but differs in the details</a:t>
            </a:r>
          </a:p>
          <a:p>
            <a:r>
              <a:rPr lang="en-US" dirty="0" smtClean="0"/>
              <a:t>This is reflected in the model in that Ed and </a:t>
            </a:r>
            <a:r>
              <a:rPr lang="en-US" dirty="0" err="1" smtClean="0"/>
              <a:t>Edt</a:t>
            </a:r>
            <a:r>
              <a:rPr lang="en-US" dirty="0" smtClean="0"/>
              <a:t> share more of the specific condition and action chunks. </a:t>
            </a:r>
            <a:endParaRPr lang="en-US" dirty="0"/>
          </a:p>
        </p:txBody>
      </p:sp>
    </p:spTree>
    <p:extLst>
      <p:ext uri="{BB962C8B-B14F-4D97-AF65-F5344CB8AC3E}">
        <p14:creationId xmlns:p14="http://schemas.microsoft.com/office/powerpoint/2010/main" val="3544777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skills</a:t>
            </a:r>
            <a:endParaRPr lang="en-US" dirty="0"/>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Identical: delete a line</a:t>
            </a:r>
            <a:endParaRPr lang="en-US" dirty="0"/>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Somewhat different:</a:t>
            </a:r>
            <a:r>
              <a:rPr lang="en-US" dirty="0" smtClean="0"/>
              <a:t/>
            </a:r>
            <a:br>
              <a:rPr lang="en-US" dirty="0" smtClean="0"/>
            </a:br>
            <a:r>
              <a:rPr lang="en-US" dirty="0" smtClean="0"/>
              <a:t>Move </a:t>
            </a:r>
            <a:r>
              <a:rPr lang="en-US" dirty="0" smtClean="0"/>
              <a:t>to the right line</a:t>
            </a:r>
            <a:endParaRPr lang="en-US" dirty="0"/>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Transfer data/model 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gridCol w="1943100"/>
                <a:gridCol w="1943100"/>
                <a:gridCol w="1943100"/>
              </a:tblGrid>
              <a:tr h="670560">
                <a:tc>
                  <a:txBody>
                    <a:bodyPr/>
                    <a:lstStyle/>
                    <a:p>
                      <a:r>
                        <a:rPr lang="en-US" sz="1900" dirty="0" smtClean="0">
                          <a:solidFill>
                            <a:schemeClr val="tx1"/>
                          </a:solidFill>
                        </a:rPr>
                        <a:t>Training condition</a:t>
                      </a:r>
                      <a:endParaRPr lang="en-US" sz="1900" dirty="0">
                        <a:solidFill>
                          <a:schemeClr val="tx1"/>
                        </a:solidFill>
                      </a:endParaRPr>
                    </a:p>
                  </a:txBody>
                  <a:tcPr/>
                </a:tc>
                <a:tc>
                  <a:txBody>
                    <a:bodyPr/>
                    <a:lstStyle/>
                    <a:p>
                      <a:r>
                        <a:rPr lang="en-US" sz="1900" dirty="0" smtClean="0">
                          <a:solidFill>
                            <a:schemeClr val="tx1"/>
                          </a:solidFill>
                        </a:rPr>
                        <a:t>Human</a:t>
                      </a:r>
                      <a:r>
                        <a:rPr lang="en-US" sz="1900" baseline="0" dirty="0" smtClean="0">
                          <a:solidFill>
                            <a:schemeClr val="tx1"/>
                          </a:solidFill>
                        </a:rPr>
                        <a:t> data</a:t>
                      </a:r>
                      <a:endParaRPr lang="en-US" sz="1900" dirty="0">
                        <a:solidFill>
                          <a:schemeClr val="tx1"/>
                        </a:solidFill>
                      </a:endParaRPr>
                    </a:p>
                  </a:txBody>
                  <a:tcPr/>
                </a:tc>
                <a:tc>
                  <a:txBody>
                    <a:bodyPr/>
                    <a:lstStyle/>
                    <a:p>
                      <a:r>
                        <a:rPr lang="en-US" sz="1900" dirty="0" smtClean="0">
                          <a:solidFill>
                            <a:schemeClr val="tx1"/>
                          </a:solidFill>
                        </a:rPr>
                        <a:t>Identical</a:t>
                      </a:r>
                      <a:r>
                        <a:rPr lang="en-US" sz="1900" baseline="0" dirty="0" smtClean="0">
                          <a:solidFill>
                            <a:schemeClr val="tx1"/>
                          </a:solidFill>
                        </a:rPr>
                        <a:t> productions</a:t>
                      </a:r>
                      <a:endParaRPr lang="en-US" sz="1900" dirty="0">
                        <a:solidFill>
                          <a:schemeClr val="tx1"/>
                        </a:solidFill>
                      </a:endParaRPr>
                    </a:p>
                  </a:txBody>
                  <a:tcPr/>
                </a:tc>
                <a:tc>
                  <a:txBody>
                    <a:bodyPr/>
                    <a:lstStyle/>
                    <a:p>
                      <a:r>
                        <a:rPr lang="en-US" sz="1900" dirty="0" smtClean="0">
                          <a:solidFill>
                            <a:schemeClr val="tx1"/>
                          </a:solidFill>
                        </a:rPr>
                        <a:t>PRIM model</a:t>
                      </a:r>
                      <a:endParaRPr lang="en-US" sz="1900" dirty="0">
                        <a:solidFill>
                          <a:schemeClr val="tx1"/>
                        </a:solidFill>
                      </a:endParaRPr>
                    </a:p>
                  </a:txBody>
                  <a:tcPr/>
                </a:tc>
              </a:tr>
              <a:tr h="670560">
                <a:tc>
                  <a:txBody>
                    <a:bodyPr/>
                    <a:lstStyle/>
                    <a:p>
                      <a:r>
                        <a:rPr lang="en-US" sz="1900" dirty="0" smtClean="0"/>
                        <a:t>Line editor to</a:t>
                      </a:r>
                      <a:r>
                        <a:rPr lang="en-US" sz="1900" baseline="0" dirty="0" smtClean="0"/>
                        <a:t> other Line editor</a:t>
                      </a:r>
                      <a:endParaRPr lang="en-US" sz="1900" dirty="0"/>
                    </a:p>
                  </a:txBody>
                  <a:tcPr/>
                </a:tc>
                <a:tc>
                  <a:txBody>
                    <a:bodyPr/>
                    <a:lstStyle/>
                    <a:p>
                      <a:r>
                        <a:rPr lang="en-US" sz="1900" dirty="0" smtClean="0"/>
                        <a:t>95%</a:t>
                      </a:r>
                      <a:endParaRPr lang="en-US" sz="1900" dirty="0"/>
                    </a:p>
                  </a:txBody>
                  <a:tcPr/>
                </a:tc>
                <a:tc>
                  <a:txBody>
                    <a:bodyPr/>
                    <a:lstStyle/>
                    <a:p>
                      <a:r>
                        <a:rPr lang="en-US" sz="1900" dirty="0" smtClean="0"/>
                        <a:t>79%</a:t>
                      </a:r>
                      <a:endParaRPr lang="en-US" sz="1900" dirty="0"/>
                    </a:p>
                  </a:txBody>
                  <a:tcPr/>
                </a:tc>
                <a:tc>
                  <a:txBody>
                    <a:bodyPr/>
                    <a:lstStyle/>
                    <a:p>
                      <a:r>
                        <a:rPr lang="en-US" sz="1900" dirty="0" smtClean="0"/>
                        <a:t>88%</a:t>
                      </a:r>
                      <a:endParaRPr lang="en-US" sz="1900" dirty="0"/>
                    </a:p>
                  </a:txBody>
                  <a:tcPr/>
                </a:tc>
              </a:tr>
              <a:tr h="670560">
                <a:tc>
                  <a:txBody>
                    <a:bodyPr/>
                    <a:lstStyle/>
                    <a:p>
                      <a:r>
                        <a:rPr lang="en-US" sz="1900" dirty="0" smtClean="0"/>
                        <a:t>Line editor to </a:t>
                      </a:r>
                      <a:r>
                        <a:rPr lang="en-US" sz="1900" dirty="0" err="1" smtClean="0"/>
                        <a:t>Emacs</a:t>
                      </a:r>
                      <a:endParaRPr lang="en-US" sz="1900" dirty="0"/>
                    </a:p>
                  </a:txBody>
                  <a:tcPr/>
                </a:tc>
                <a:tc>
                  <a:txBody>
                    <a:bodyPr/>
                    <a:lstStyle/>
                    <a:p>
                      <a:r>
                        <a:rPr lang="en-US" sz="1900" dirty="0" smtClean="0"/>
                        <a:t>61%</a:t>
                      </a:r>
                      <a:endParaRPr lang="en-US" sz="1900" dirty="0"/>
                    </a:p>
                  </a:txBody>
                  <a:tcPr/>
                </a:tc>
                <a:tc>
                  <a:txBody>
                    <a:bodyPr/>
                    <a:lstStyle/>
                    <a:p>
                      <a:r>
                        <a:rPr lang="en-US" sz="1900" dirty="0" smtClean="0"/>
                        <a:t>33%</a:t>
                      </a:r>
                      <a:endParaRPr lang="en-US" sz="1900" dirty="0"/>
                    </a:p>
                  </a:txBody>
                  <a:tcPr/>
                </a:tc>
                <a:tc>
                  <a:txBody>
                    <a:bodyPr/>
                    <a:lstStyle/>
                    <a:p>
                      <a:r>
                        <a:rPr lang="en-US" sz="1900" dirty="0" smtClean="0"/>
                        <a:t>61%</a:t>
                      </a:r>
                      <a:endParaRPr lang="en-US" sz="1900" dirty="0"/>
                    </a:p>
                  </a:txBody>
                  <a:tcPr/>
                </a:tc>
              </a:tr>
            </a:tbl>
          </a:graphicData>
        </a:graphic>
      </p:graphicFrame>
    </p:spTree>
    <p:extLst>
      <p:ext uri="{BB962C8B-B14F-4D97-AF65-F5344CB8AC3E}">
        <p14:creationId xmlns:p14="http://schemas.microsoft.com/office/powerpoint/2010/main" val="2977389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smtClean="0"/>
              <a:t>Model </a:t>
            </a:r>
            <a:br>
              <a:rPr lang="en-US" dirty="0" smtClean="0"/>
            </a:br>
            <a:r>
              <a:rPr lang="en-US" dirty="0" smtClean="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PRIMs and identical productions</a:t>
            </a:r>
            <a:endParaRPr lang="en-US" dirty="0"/>
          </a:p>
        </p:txBody>
      </p:sp>
      <p:sp>
        <p:nvSpPr>
          <p:cNvPr id="3" name="Content Placeholder 2"/>
          <p:cNvSpPr>
            <a:spLocks noGrp="1"/>
          </p:cNvSpPr>
          <p:nvPr>
            <p:ph idx="1"/>
          </p:nvPr>
        </p:nvSpPr>
        <p:spPr/>
        <p:txBody>
          <a:bodyPr/>
          <a:lstStyle/>
          <a:p>
            <a:r>
              <a:rPr lang="en-US" dirty="0" smtClean="0"/>
              <a:t>PRIMs is consistent with the idea of identical elements</a:t>
            </a:r>
          </a:p>
          <a:p>
            <a:r>
              <a:rPr lang="en-US" dirty="0" smtClean="0"/>
              <a:t>But the elements are smaller</a:t>
            </a:r>
          </a:p>
          <a:p>
            <a:r>
              <a:rPr lang="en-US" dirty="0" smtClean="0"/>
              <a:t>Identical productions was not a real processing model</a:t>
            </a:r>
            <a:endParaRPr lang="en-US" dirty="0"/>
          </a:p>
        </p:txBody>
      </p:sp>
    </p:spTree>
    <p:extLst>
      <p:ext uri="{BB962C8B-B14F-4D97-AF65-F5344CB8AC3E}">
        <p14:creationId xmlns:p14="http://schemas.microsoft.com/office/powerpoint/2010/main" val="17084511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Cognitive modeling/science/psychology view</a:t>
            </a:r>
            <a:endParaRPr lang="en-US" dirty="0"/>
          </a:p>
        </p:txBody>
      </p:sp>
      <p:sp>
        <p:nvSpPr>
          <p:cNvPr id="3" name="Content Placeholder 2"/>
          <p:cNvSpPr>
            <a:spLocks noGrp="1"/>
          </p:cNvSpPr>
          <p:nvPr>
            <p:ph idx="1"/>
          </p:nvPr>
        </p:nvSpPr>
        <p:spPr/>
        <p:txBody>
          <a:bodyPr/>
          <a:lstStyle/>
          <a:p>
            <a:r>
              <a:rPr lang="en-US" dirty="0" smtClean="0"/>
              <a:t>Each task on its own, little transfer</a:t>
            </a:r>
          </a:p>
          <a:p>
            <a:r>
              <a:rPr lang="en-US" dirty="0" smtClean="0"/>
              <a:t>Identical elements (Thorndike, 1904)</a:t>
            </a:r>
            <a:endParaRPr lang="en-US" dirty="0"/>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smtClean="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smtClean="0">
                  <a:solidFill>
                    <a:srgbClr val="000000"/>
                  </a:solidFill>
                  <a:latin typeface="Chalkduster"/>
                  <a:cs typeface="Chalkduster"/>
                </a:rPr>
                <a:t>3 + 2 = 5</a:t>
              </a:r>
              <a:endParaRPr lang="en-US" sz="3200" dirty="0">
                <a:solidFill>
                  <a:srgbClr val="000000"/>
                </a:solidFill>
                <a:latin typeface="Chalkduster"/>
                <a:cs typeface="Chalkduster"/>
              </a:endParaRP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smtClean="0">
                  <a:solidFill>
                    <a:srgbClr val="000000"/>
                  </a:solidFill>
                  <a:latin typeface="Chalkduster"/>
                  <a:cs typeface="Chalkduster"/>
                </a:rPr>
                <a:t>32</a:t>
              </a:r>
            </a:p>
            <a:p>
              <a:pPr algn="r"/>
              <a:r>
                <a:rPr lang="en-US" dirty="0" smtClean="0">
                  <a:solidFill>
                    <a:srgbClr val="000000"/>
                  </a:solidFill>
                  <a:latin typeface="Chalkduster"/>
                  <a:cs typeface="Chalkduster"/>
                </a:rPr>
                <a:t>19</a:t>
              </a:r>
            </a:p>
            <a:p>
              <a:pPr algn="r"/>
              <a:r>
                <a:rPr lang="en-US" dirty="0" smtClean="0">
                  <a:solidFill>
                    <a:srgbClr val="000000"/>
                  </a:solidFill>
                  <a:latin typeface="Chalkduster"/>
                  <a:cs typeface="Chalkduster"/>
                </a:rPr>
                <a:t>+ --</a:t>
              </a:r>
            </a:p>
            <a:p>
              <a:pPr algn="r"/>
              <a:r>
                <a:rPr lang="en-US" dirty="0" smtClean="0">
                  <a:solidFill>
                    <a:srgbClr val="000000"/>
                  </a:solidFill>
                  <a:latin typeface="Chalkduster"/>
                  <a:cs typeface="Chalkduster"/>
                </a:rPr>
                <a:t>51</a:t>
              </a:r>
              <a:endParaRPr lang="en-US" dirty="0">
                <a:solidFill>
                  <a:srgbClr val="000000"/>
                </a:solidFill>
                <a:latin typeface="Chalkduster"/>
                <a:cs typeface="Chalkduster"/>
              </a:endParaRP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 in PRIMs</a:t>
            </a:r>
            <a:endParaRPr lang="en-US" dirty="0"/>
          </a:p>
        </p:txBody>
      </p:sp>
      <p:sp>
        <p:nvSpPr>
          <p:cNvPr id="3" name="Content Placeholder 2"/>
          <p:cNvSpPr>
            <a:spLocks noGrp="1"/>
          </p:cNvSpPr>
          <p:nvPr>
            <p:ph idx="1"/>
          </p:nvPr>
        </p:nvSpPr>
        <p:spPr/>
        <p:txBody>
          <a:bodyPr/>
          <a:lstStyle/>
          <a:p>
            <a:pPr marL="0" indent="0" algn="ctr">
              <a:buNone/>
            </a:pPr>
            <a:endParaRPr lang="en-US" sz="4000" dirty="0" smtClean="0"/>
          </a:p>
          <a:p>
            <a:pPr marL="0" indent="0" algn="ctr">
              <a:buNone/>
            </a:pPr>
            <a:r>
              <a:rPr lang="en-US" sz="4000" dirty="0" smtClean="0"/>
              <a:t>General Strategies are a byproduct of learning specific skills</a:t>
            </a:r>
            <a:endParaRPr lang="en-US" sz="4000" dirty="0"/>
          </a:p>
        </p:txBody>
      </p:sp>
    </p:spTree>
    <p:extLst>
      <p:ext uri="{BB962C8B-B14F-4D97-AF65-F5344CB8AC3E}">
        <p14:creationId xmlns:p14="http://schemas.microsoft.com/office/powerpoint/2010/main" val="1563348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282</TotalTime>
  <Words>463</Words>
  <Application>Microsoft Macintosh PowerPoint</Application>
  <PresentationFormat>On-screen Show (4:3)</PresentationFormat>
  <Paragraphs>75</Paragraphs>
  <Slides>25</Slides>
  <Notes>1</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CogModDistraction</vt:lpstr>
      <vt:lpstr>1_CogModDistraction</vt:lpstr>
      <vt:lpstr>PRIMs tutorial Unit 1 (second lecture)</vt:lpstr>
      <vt:lpstr>Cognitive skills</vt:lpstr>
      <vt:lpstr>Cognitive modeling/science/psychology view</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vector>
  </TitlesOfParts>
  <Company>CMU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53</cp:revision>
  <dcterms:created xsi:type="dcterms:W3CDTF">2015-07-11T14:31:12Z</dcterms:created>
  <dcterms:modified xsi:type="dcterms:W3CDTF">2017-04-04T10:02:16Z</dcterms:modified>
</cp:coreProperties>
</file>